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D1BD1-0621-478C-9804-90D9F51B3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F76E5D-CDEE-456C-A7CA-D4DF8061D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36EB08-4E2F-4DF1-8B93-88F82E03B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0DA6-6EC0-45AF-8535-8FF528279322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2118E8-BD24-4CA6-80D9-3F56548E0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4ED11B-E436-48EB-8286-8371D7D6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B103-CFEA-4B8F-8836-8495CF00D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48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FFB4F-9C41-4735-85C8-DC9166614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AE2633-426A-4EDB-AC9B-60EAF109A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4A66CD-408A-45A8-ACB1-061B6D66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0DA6-6EC0-45AF-8535-8FF528279322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A4AC59-A8FC-4C91-BE98-3C75CDE34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52F734-A71C-4820-B5B0-D45F59612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B103-CFEA-4B8F-8836-8495CF00D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86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B630F4D-44F2-4C76-B968-1A93AB79A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0D5C01-B30C-495F-8180-303B84BAF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9D6EC6-AFAA-431D-8E4F-50223D0E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0DA6-6EC0-45AF-8535-8FF528279322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C12572-3D4C-433E-8822-D41AAB198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A29058-E4F9-43AD-9850-74E849371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B103-CFEA-4B8F-8836-8495CF00D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659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C81004-B275-44DC-89FF-714F20B0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F1FB82-C0A3-4247-9E14-D02B190F8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F4C813-A19F-41E4-BB7D-2796E12E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0DA6-6EC0-45AF-8535-8FF528279322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1BA551-9383-4FE2-B379-C129E063C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989230-B586-44B0-8D81-AD8FE261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B103-CFEA-4B8F-8836-8495CF00D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036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CE0AE-42DC-45C9-BCE5-B05219FF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793002-F890-4640-8DB6-287A9E926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304952-032D-41C1-B326-67222117A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0DA6-6EC0-45AF-8535-8FF528279322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68D64E-3CF3-468C-AC45-F4799F709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529820-84B0-42BF-88CA-E0246F37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B103-CFEA-4B8F-8836-8495CF00D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309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DD1A2-C075-4743-A060-90F4DAAE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F32D53-0E13-4C77-A94C-AF22CDAE8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EA70EE-4310-4194-BFDA-A40E1449C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27315D-D3F7-499B-A419-69A22692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0DA6-6EC0-45AF-8535-8FF528279322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4B5FE6-6702-4FA6-8E9E-DAD41C3E4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82FC2F-2AB6-45EA-AE4E-E8AA6E1B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B103-CFEA-4B8F-8836-8495CF00D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54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969EB-84FE-4FB1-BD69-909A066F0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0E9702-CD4C-41F9-AA91-E4FF08CEE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ECAC56-BF57-4F30-9A58-982B62220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47602B-9FE9-45EE-BD74-0F39B1C684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A28A67D-1B4D-439B-B8FD-BA20C7CAC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242EB71-8B87-470D-AA15-632642025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0DA6-6EC0-45AF-8535-8FF528279322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59BFB8A-3A40-4C36-9865-A1F336E1D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0AA4290-B27D-4197-B123-9CAC9474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B103-CFEA-4B8F-8836-8495CF00D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005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1A1C3-53D5-4C2C-B9D0-D8B901C1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69E34E-C5AB-46BC-B1E7-7A501909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0DA6-6EC0-45AF-8535-8FF528279322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FE1FAF-22BE-441E-9BE9-DCA2C8CA4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FEFC41-DEC2-454E-892D-F6494FC1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B103-CFEA-4B8F-8836-8495CF00D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741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C01696-2625-4629-A21A-D0C5742A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0DA6-6EC0-45AF-8535-8FF528279322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805117-EAFD-4FA4-948F-7699CC2D7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3F21CC-D07B-485A-B97D-B61C5C28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B103-CFEA-4B8F-8836-8495CF00D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023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FEFB9-5D53-49F9-B3DE-935286322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EA3126-68A0-44ED-8EC5-F7817DF41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0EDFEA-8F29-485A-9B24-8349E2879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8D89B2-C87F-4893-ACBF-7549CF476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0DA6-6EC0-45AF-8535-8FF528279322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1E4D0E-8484-4D62-AB1D-7436280C1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9A02E7-8627-4BD3-B9A4-F19E31D7C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B103-CFEA-4B8F-8836-8495CF00D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086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49D11-E7FA-4497-A74C-E8467981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EAC26F1-43BD-432A-B796-70C174F963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50904B-DCFA-4B2A-91DE-8D0C87F12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24537F-8645-49E1-89E4-3CC8F015E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0DA6-6EC0-45AF-8535-8FF528279322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1D9A05-E9F8-43E8-B96E-16D7ACE91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7EB294-C753-42F5-A654-A41878D0E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8B103-CFEA-4B8F-8836-8495CF00D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85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C11112-54F6-4CA6-8729-43A02A04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EF1885-2494-494E-8B6D-D2E10468D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71E011-47DA-4E83-89E1-26B83E0959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40DA6-6EC0-45AF-8535-8FF528279322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3A5D60-FF38-4B9E-9579-BD6062169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DC7D5A-DAE3-4E89-A226-6D682F166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8B103-CFEA-4B8F-8836-8495CF00D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99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D1C71-E671-47E5-ADC0-4E339B2EF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235736" cy="3591680"/>
          </a:xfrm>
        </p:spPr>
        <p:txBody>
          <a:bodyPr>
            <a:normAutofit/>
          </a:bodyPr>
          <a:lstStyle/>
          <a:p>
            <a:r>
              <a:rPr lang="zh-CN" altLang="en-US" dirty="0"/>
              <a:t>关于美国芝加哥中每日各片区域的共享单车需求量预测模型</a:t>
            </a:r>
          </a:p>
        </p:txBody>
      </p:sp>
    </p:spTree>
    <p:extLst>
      <p:ext uri="{BB962C8B-B14F-4D97-AF65-F5344CB8AC3E}">
        <p14:creationId xmlns:p14="http://schemas.microsoft.com/office/powerpoint/2010/main" val="3208736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B7D99CF-BA1D-45F0-96B4-F81B3EC20491}"/>
              </a:ext>
            </a:extLst>
          </p:cNvPr>
          <p:cNvSpPr txBox="1"/>
          <p:nvPr/>
        </p:nvSpPr>
        <p:spPr>
          <a:xfrm>
            <a:off x="701334" y="426128"/>
            <a:ext cx="9836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先对原数据集删除含有空缺值的样本，再筛选出骑行时间在一个小时内的骑行数据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432B07-715D-45AE-8924-F9CFE2284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9" t="44401" b="33333"/>
          <a:stretch/>
        </p:blipFill>
        <p:spPr>
          <a:xfrm>
            <a:off x="701334" y="1251752"/>
            <a:ext cx="11091169" cy="15269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060875-30B9-4191-97EF-3EC4C3839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7" t="18252" r="74014" b="26990"/>
          <a:stretch/>
        </p:blipFill>
        <p:spPr>
          <a:xfrm>
            <a:off x="701333" y="2958004"/>
            <a:ext cx="2672181" cy="37552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004C8E-15E9-4D45-995D-CA35F622A4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6" t="45567" r="70000" b="49999"/>
          <a:stretch/>
        </p:blipFill>
        <p:spPr>
          <a:xfrm>
            <a:off x="3373513" y="3429000"/>
            <a:ext cx="4341181" cy="102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23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818F324-03C1-418C-AB25-BF2DD9972023}"/>
              </a:ext>
            </a:extLst>
          </p:cNvPr>
          <p:cNvSpPr txBox="1"/>
          <p:nvPr/>
        </p:nvSpPr>
        <p:spPr>
          <a:xfrm>
            <a:off x="639193" y="1566001"/>
            <a:ext cx="825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分成</a:t>
            </a:r>
            <a:r>
              <a:rPr lang="en-US" altLang="zh-CN" dirty="0"/>
              <a:t>5</a:t>
            </a:r>
            <a:r>
              <a:rPr lang="zh-CN" altLang="en-US" dirty="0"/>
              <a:t>片区域时，</a:t>
            </a:r>
            <a:r>
              <a:rPr lang="en-US" altLang="zh-CN" dirty="0"/>
              <a:t>5</a:t>
            </a:r>
            <a:r>
              <a:rPr lang="zh-CN" altLang="en-US" dirty="0"/>
              <a:t>个聚类分析点情况如下：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EBCDE9-EC74-4BD4-A64E-0A0EAC9E7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52" t="30291" r="34611" b="26861"/>
          <a:stretch/>
        </p:blipFill>
        <p:spPr>
          <a:xfrm>
            <a:off x="639193" y="2068497"/>
            <a:ext cx="4625266" cy="29385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6698A5-5408-4405-B329-5DE94D0CF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2" t="61877" r="70243" b="17541"/>
          <a:stretch/>
        </p:blipFill>
        <p:spPr>
          <a:xfrm>
            <a:off x="5589972" y="2068497"/>
            <a:ext cx="4459550" cy="27698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51624B-0EDA-445B-8313-40A3E1CEDE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43" t="50000" r="84126" b="39417"/>
          <a:stretch/>
        </p:blipFill>
        <p:spPr>
          <a:xfrm>
            <a:off x="10049522" y="2496843"/>
            <a:ext cx="2539014" cy="14270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04695F1-3A03-4891-A1D8-C28242DF6C96}"/>
              </a:ext>
            </a:extLst>
          </p:cNvPr>
          <p:cNvSpPr txBox="1"/>
          <p:nvPr/>
        </p:nvSpPr>
        <p:spPr>
          <a:xfrm>
            <a:off x="603683" y="270769"/>
            <a:ext cx="829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再将所有的骑行数据根据开始骑行的经纬度进行</a:t>
            </a:r>
            <a:r>
              <a:rPr lang="en-US" altLang="zh-CN" dirty="0"/>
              <a:t>K-Means</a:t>
            </a:r>
            <a:r>
              <a:rPr lang="zh-CN" altLang="en-US" dirty="0"/>
              <a:t>聚类分析，分成</a:t>
            </a:r>
            <a:r>
              <a:rPr lang="en-US" altLang="zh-CN" dirty="0"/>
              <a:t>5</a:t>
            </a:r>
            <a:r>
              <a:rPr lang="zh-CN" altLang="en-US" dirty="0"/>
              <a:t>个区域和</a:t>
            </a:r>
            <a:r>
              <a:rPr lang="en-US" altLang="zh-CN" dirty="0"/>
              <a:t>10</a:t>
            </a:r>
            <a:r>
              <a:rPr lang="zh-CN" altLang="en-US" dirty="0"/>
              <a:t>个区域的数据集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66BBA04-C49F-41C5-8894-9411607144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19" t="29256" r="4175" b="55858"/>
          <a:stretch/>
        </p:blipFill>
        <p:spPr>
          <a:xfrm>
            <a:off x="639193" y="5071367"/>
            <a:ext cx="10741981" cy="151586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50A89D8-BD3E-40D7-B720-1C95241B0F99}"/>
              </a:ext>
            </a:extLst>
          </p:cNvPr>
          <p:cNvSpPr txBox="1"/>
          <p:nvPr/>
        </p:nvSpPr>
        <p:spPr>
          <a:xfrm>
            <a:off x="639193" y="945421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对两个数据集分别进行相同的特征处理，统计每日自行车的使用量</a:t>
            </a:r>
            <a:r>
              <a:rPr lang="en-US" altLang="zh-CN" dirty="0"/>
              <a:t>total</a:t>
            </a:r>
            <a:r>
              <a:rPr lang="zh-CN" altLang="en-US" dirty="0"/>
              <a:t>，并根据现有的数据集增加一些可能有用的特征</a:t>
            </a:r>
            <a:r>
              <a:rPr lang="en-US" altLang="zh-CN" dirty="0"/>
              <a:t>,</a:t>
            </a:r>
            <a:r>
              <a:rPr lang="zh-CN" altLang="en-US" dirty="0"/>
              <a:t>用来进行</a:t>
            </a:r>
            <a:r>
              <a:rPr lang="en-US" altLang="zh-CN" dirty="0" err="1"/>
              <a:t>lightgbm</a:t>
            </a:r>
            <a:r>
              <a:rPr lang="zh-CN" altLang="en-US" dirty="0"/>
              <a:t>的训练</a:t>
            </a:r>
          </a:p>
        </p:txBody>
      </p:sp>
    </p:spTree>
    <p:extLst>
      <p:ext uri="{BB962C8B-B14F-4D97-AF65-F5344CB8AC3E}">
        <p14:creationId xmlns:p14="http://schemas.microsoft.com/office/powerpoint/2010/main" val="64397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846A808-9D18-4ED8-BE08-5109E6571C16}"/>
              </a:ext>
            </a:extLst>
          </p:cNvPr>
          <p:cNvSpPr txBox="1"/>
          <p:nvPr/>
        </p:nvSpPr>
        <p:spPr>
          <a:xfrm>
            <a:off x="639192" y="257452"/>
            <a:ext cx="509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分成</a:t>
            </a:r>
            <a:r>
              <a:rPr lang="en-US" altLang="zh-CN" dirty="0"/>
              <a:t>10</a:t>
            </a:r>
            <a:r>
              <a:rPr lang="zh-CN" altLang="en-US" dirty="0"/>
              <a:t>片区域时，</a:t>
            </a:r>
            <a:r>
              <a:rPr lang="en-US" altLang="zh-CN" dirty="0"/>
              <a:t>10</a:t>
            </a:r>
            <a:r>
              <a:rPr lang="zh-CN" altLang="en-US" dirty="0"/>
              <a:t>个聚类分析点情况如下：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6803C9-DE05-49F4-8781-11B50256F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5" t="28997" r="46043" b="31650"/>
          <a:stretch/>
        </p:blipFill>
        <p:spPr>
          <a:xfrm>
            <a:off x="506026" y="538008"/>
            <a:ext cx="4421079" cy="26988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92339B-863F-422D-BBCA-6C33998D0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4" t="38835" r="70291" b="26213"/>
          <a:stretch/>
        </p:blipFill>
        <p:spPr>
          <a:xfrm>
            <a:off x="7973633" y="257452"/>
            <a:ext cx="3568822" cy="34889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F13388-9CCC-43F5-8CD8-57D07324C8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00" t="28608" r="82961" b="50000"/>
          <a:stretch/>
        </p:blipFill>
        <p:spPr>
          <a:xfrm>
            <a:off x="5470131" y="257452"/>
            <a:ext cx="2362937" cy="37021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DA0AF50-EEA3-408B-9817-BAD24783C0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28" t="35339" r="1043" b="37995"/>
          <a:stretch/>
        </p:blipFill>
        <p:spPr>
          <a:xfrm>
            <a:off x="639192" y="4026933"/>
            <a:ext cx="11159231" cy="269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8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284AAB-63BC-4310-9CE4-68010C1D0099}"/>
              </a:ext>
            </a:extLst>
          </p:cNvPr>
          <p:cNvSpPr txBox="1"/>
          <p:nvPr/>
        </p:nvSpPr>
        <p:spPr>
          <a:xfrm>
            <a:off x="514904" y="154450"/>
            <a:ext cx="385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分析五个区域的数据集：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CA1B0D-C9FF-468A-8F05-97E9075F4588}"/>
              </a:ext>
            </a:extLst>
          </p:cNvPr>
          <p:cNvSpPr txBox="1"/>
          <p:nvPr/>
        </p:nvSpPr>
        <p:spPr>
          <a:xfrm>
            <a:off x="514903" y="523782"/>
            <a:ext cx="69512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.</a:t>
            </a:r>
            <a:r>
              <a:rPr lang="zh-CN" altLang="en-US" dirty="0"/>
              <a:t>不先对原数据集</a:t>
            </a:r>
            <a:r>
              <a:rPr lang="en-US" altLang="zh-CN" dirty="0"/>
              <a:t>total</a:t>
            </a:r>
            <a:r>
              <a:rPr lang="zh-CN" altLang="en-US" dirty="0"/>
              <a:t>值作取值范围处理，而是直接把原数据集分成训练集（</a:t>
            </a:r>
            <a:r>
              <a:rPr lang="en-US" altLang="zh-CN" dirty="0"/>
              <a:t>2017</a:t>
            </a:r>
            <a:r>
              <a:rPr lang="zh-CN" altLang="en-US" dirty="0"/>
              <a:t>年之前）和测试集（</a:t>
            </a:r>
            <a:r>
              <a:rPr lang="en-US" altLang="zh-CN" dirty="0"/>
              <a:t>2017</a:t>
            </a:r>
            <a:r>
              <a:rPr lang="zh-CN" altLang="en-US" dirty="0"/>
              <a:t>年），再把训练集分成另一个训练集和验证集进行训练时，均方根误差</a:t>
            </a:r>
            <a:r>
              <a:rPr lang="en-US" altLang="zh-CN" dirty="0" err="1"/>
              <a:t>rmse</a:t>
            </a:r>
            <a:r>
              <a:rPr lang="zh-CN" altLang="en-US" dirty="0"/>
              <a:t>是</a:t>
            </a:r>
            <a:r>
              <a:rPr lang="en-US" altLang="zh-CN" dirty="0"/>
              <a:t>350</a:t>
            </a:r>
            <a:r>
              <a:rPr lang="zh-CN" altLang="en-US" dirty="0"/>
              <a:t>左右，确定系数</a:t>
            </a:r>
            <a:r>
              <a:rPr lang="en-US" altLang="zh-CN" dirty="0"/>
              <a:t>r2_score</a:t>
            </a:r>
            <a:r>
              <a:rPr lang="zh-CN" altLang="en-US" dirty="0"/>
              <a:t>在</a:t>
            </a:r>
            <a:r>
              <a:rPr lang="en-US" altLang="zh-CN" dirty="0"/>
              <a:t>0.95</a:t>
            </a:r>
            <a:r>
              <a:rPr lang="zh-CN" altLang="en-US" dirty="0"/>
              <a:t>左右，平均绝对百分比误差</a:t>
            </a:r>
            <a:r>
              <a:rPr lang="en-US" altLang="zh-CN" dirty="0" err="1"/>
              <a:t>mape</a:t>
            </a:r>
            <a:r>
              <a:rPr lang="zh-CN" altLang="en-US" dirty="0"/>
              <a:t>在</a:t>
            </a:r>
            <a:r>
              <a:rPr lang="en-US" altLang="zh-CN" dirty="0"/>
              <a:t>23%</a:t>
            </a:r>
            <a:r>
              <a:rPr lang="zh-CN" altLang="en-US" dirty="0"/>
              <a:t>左右，平均绝对误差</a:t>
            </a:r>
            <a:r>
              <a:rPr lang="en-US" altLang="zh-CN" dirty="0" err="1"/>
              <a:t>mae</a:t>
            </a:r>
            <a:r>
              <a:rPr lang="zh-CN" altLang="en-US" dirty="0"/>
              <a:t>在</a:t>
            </a:r>
            <a:r>
              <a:rPr lang="en-US" altLang="zh-CN" dirty="0"/>
              <a:t>180</a:t>
            </a:r>
            <a:r>
              <a:rPr lang="zh-CN" altLang="en-US" dirty="0"/>
              <a:t>左右，但是测试集的误差要大得多：</a:t>
            </a:r>
            <a:r>
              <a:rPr lang="en-US" altLang="zh-CN" dirty="0" err="1"/>
              <a:t>rmse</a:t>
            </a:r>
            <a:r>
              <a:rPr lang="zh-CN" altLang="en-US" dirty="0"/>
              <a:t>在</a:t>
            </a:r>
            <a:r>
              <a:rPr lang="en-US" altLang="zh-CN" dirty="0"/>
              <a:t>550</a:t>
            </a:r>
            <a:r>
              <a:rPr lang="zh-CN" altLang="en-US" dirty="0"/>
              <a:t>左右，</a:t>
            </a:r>
            <a:r>
              <a:rPr lang="en-US" altLang="zh-CN" dirty="0"/>
              <a:t>r2_score</a:t>
            </a:r>
            <a:r>
              <a:rPr lang="zh-CN" altLang="en-US" dirty="0"/>
              <a:t>在</a:t>
            </a:r>
            <a:r>
              <a:rPr lang="en-US" altLang="zh-CN" dirty="0"/>
              <a:t>0.92</a:t>
            </a:r>
            <a:r>
              <a:rPr lang="zh-CN" altLang="en-US" dirty="0"/>
              <a:t>左右，</a:t>
            </a:r>
            <a:r>
              <a:rPr lang="en-US" altLang="zh-CN" dirty="0" err="1"/>
              <a:t>mape</a:t>
            </a:r>
            <a:r>
              <a:rPr lang="zh-CN" altLang="en-US" dirty="0"/>
              <a:t>在</a:t>
            </a:r>
            <a:r>
              <a:rPr lang="en-US" altLang="zh-CN" dirty="0"/>
              <a:t>25%</a:t>
            </a:r>
            <a:r>
              <a:rPr lang="zh-CN" altLang="en-US" dirty="0"/>
              <a:t>左右，</a:t>
            </a:r>
            <a:r>
              <a:rPr lang="en-US" altLang="zh-CN" dirty="0" err="1"/>
              <a:t>mae</a:t>
            </a:r>
            <a:r>
              <a:rPr lang="zh-CN" altLang="en-US" dirty="0"/>
              <a:t>在</a:t>
            </a:r>
            <a:r>
              <a:rPr lang="en-US" altLang="zh-CN" dirty="0"/>
              <a:t>300</a:t>
            </a:r>
            <a:r>
              <a:rPr lang="zh-CN" altLang="en-US" dirty="0"/>
              <a:t>左右， 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9355D3-6753-41DC-A1A2-031C48D59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90" t="46213" r="51651" b="29192"/>
          <a:stretch/>
        </p:blipFill>
        <p:spPr>
          <a:xfrm>
            <a:off x="7466120" y="585096"/>
            <a:ext cx="4598634" cy="16867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7F57E7-9407-41FD-BC41-96172B706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09" y="2616421"/>
            <a:ext cx="11304235" cy="42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0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42D91E-8425-47E1-BE16-7E8B316EAA0F}"/>
              </a:ext>
            </a:extLst>
          </p:cNvPr>
          <p:cNvSpPr txBox="1"/>
          <p:nvPr/>
        </p:nvSpPr>
        <p:spPr>
          <a:xfrm>
            <a:off x="594804" y="310718"/>
            <a:ext cx="980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）如果先对原数据集根据目标值标签</a:t>
            </a:r>
            <a:r>
              <a:rPr lang="en-US" altLang="zh-CN" dirty="0"/>
              <a:t>total</a:t>
            </a:r>
            <a:r>
              <a:rPr lang="zh-CN" altLang="en-US" dirty="0"/>
              <a:t>进行区域筛选，再进行之后的训练，验证集和测试集的误差会减小很多：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826812-547C-4499-B0AC-E36E318D95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" b="1"/>
          <a:stretch/>
        </p:blipFill>
        <p:spPr>
          <a:xfrm>
            <a:off x="594804" y="2849732"/>
            <a:ext cx="9792776" cy="40082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E54C5C-C688-4E3E-94BB-8610579BAA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" t="43107" r="62427" b="31521"/>
          <a:stretch/>
        </p:blipFill>
        <p:spPr>
          <a:xfrm>
            <a:off x="594804" y="1033379"/>
            <a:ext cx="3799644" cy="174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03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06963F5-7F22-42C8-97CE-E80EE9C7A28A}"/>
              </a:ext>
            </a:extLst>
          </p:cNvPr>
          <p:cNvSpPr txBox="1"/>
          <p:nvPr/>
        </p:nvSpPr>
        <p:spPr>
          <a:xfrm>
            <a:off x="159798" y="195271"/>
            <a:ext cx="347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</a:t>
            </a:r>
            <a:r>
              <a:rPr lang="zh-CN" altLang="en-US" dirty="0"/>
              <a:t>分析</a:t>
            </a:r>
            <a:r>
              <a:rPr lang="en-US" altLang="zh-CN" dirty="0"/>
              <a:t>10</a:t>
            </a:r>
            <a:r>
              <a:rPr lang="zh-CN" altLang="en-US" dirty="0"/>
              <a:t>个区域的数据集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B90B0C-1528-45C7-9C6C-D6CF49E3120C}"/>
              </a:ext>
            </a:extLst>
          </p:cNvPr>
          <p:cNvSpPr txBox="1"/>
          <p:nvPr/>
        </p:nvSpPr>
        <p:spPr>
          <a:xfrm>
            <a:off x="0" y="56460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.</a:t>
            </a:r>
            <a:r>
              <a:rPr lang="zh-CN" altLang="en-US" dirty="0"/>
              <a:t>不先对原数据集</a:t>
            </a:r>
            <a:r>
              <a:rPr lang="en-US" altLang="zh-CN" dirty="0"/>
              <a:t>total</a:t>
            </a:r>
            <a:r>
              <a:rPr lang="zh-CN" altLang="en-US" dirty="0"/>
              <a:t>值作取值范围处理，而是直接把原数据集分成训练集（</a:t>
            </a:r>
            <a:r>
              <a:rPr lang="en-US" altLang="zh-CN" dirty="0"/>
              <a:t>2017</a:t>
            </a:r>
            <a:r>
              <a:rPr lang="zh-CN" altLang="en-US" dirty="0"/>
              <a:t>年之前）和测试集（</a:t>
            </a:r>
            <a:r>
              <a:rPr lang="en-US" altLang="zh-CN" dirty="0"/>
              <a:t>2017</a:t>
            </a:r>
            <a:r>
              <a:rPr lang="zh-CN" altLang="en-US" dirty="0"/>
              <a:t>年），再把训练集分成另一个训练集和验证集进行训练时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0AD6F5-A904-4669-9151-7D4D8AF7C6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 t="43204" r="48348" b="8972"/>
          <a:stretch/>
        </p:blipFill>
        <p:spPr>
          <a:xfrm>
            <a:off x="159798" y="1210934"/>
            <a:ext cx="4128117" cy="17630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0F56E6-C1F2-4A87-9096-2609FE20C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4019"/>
            <a:ext cx="12553025" cy="377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41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CC8EC12-12A6-4370-8E36-1EB380B0C70F}"/>
              </a:ext>
            </a:extLst>
          </p:cNvPr>
          <p:cNvSpPr/>
          <p:nvPr/>
        </p:nvSpPr>
        <p:spPr>
          <a:xfrm>
            <a:off x="295922" y="176204"/>
            <a:ext cx="11896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）如果先对原数据集根据目标值标签</a:t>
            </a:r>
            <a:r>
              <a:rPr lang="en-US" altLang="zh-CN" dirty="0"/>
              <a:t>total</a:t>
            </a:r>
            <a:r>
              <a:rPr lang="zh-CN" altLang="en-US" dirty="0"/>
              <a:t>进行区域筛选，再进行之后的训练，验证集和测试集的误差会减小很多：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707A9D-415F-46D9-8913-B102ED0A0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" t="46782" r="47944"/>
          <a:stretch/>
        </p:blipFill>
        <p:spPr>
          <a:xfrm>
            <a:off x="186431" y="545536"/>
            <a:ext cx="3968320" cy="22386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F4A5E0-D529-4B45-9D68-CB7364B16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8119"/>
            <a:ext cx="11569437" cy="41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18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396</Words>
  <Application>Microsoft Office PowerPoint</Application>
  <PresentationFormat>宽屏</PresentationFormat>
  <Paragraphs>12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关于美国芝加哥中每日各片区域的共享单车需求量预测模型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关于美国芝加哥中每日各片区域的共享单车需求量预测模型</dc:title>
  <dc:creator>yx c</dc:creator>
  <cp:lastModifiedBy>yx c</cp:lastModifiedBy>
  <cp:revision>10</cp:revision>
  <dcterms:created xsi:type="dcterms:W3CDTF">2021-03-21T08:55:38Z</dcterms:created>
  <dcterms:modified xsi:type="dcterms:W3CDTF">2021-03-21T11:18:17Z</dcterms:modified>
</cp:coreProperties>
</file>